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77AE7-B4B8-4812-8958-FF7497CA48D7}" v="4" dt="2021-09-05T15:14:33.41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721" autoAdjust="0"/>
  </p:normalViewPr>
  <p:slideViewPr>
    <p:cSldViewPr snapToGrid="0">
      <p:cViewPr varScale="1">
        <p:scale>
          <a:sx n="23" d="100"/>
          <a:sy n="23" d="100"/>
        </p:scale>
        <p:origin x="1608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...." userId="625a090ef851a29e" providerId="LiveId" clId="{56B77AE7-B4B8-4812-8958-FF7497CA48D7}"/>
    <pc:docChg chg="undo custSel modSld">
      <pc:chgData name="Ahmed ...." userId="625a090ef851a29e" providerId="LiveId" clId="{56B77AE7-B4B8-4812-8958-FF7497CA48D7}" dt="2021-09-05T15:24:35.518" v="61" actId="6549"/>
      <pc:docMkLst>
        <pc:docMk/>
      </pc:docMkLst>
      <pc:sldChg chg="addSp delSp modSp mod modNotesTx">
        <pc:chgData name="Ahmed ...." userId="625a090ef851a29e" providerId="LiveId" clId="{56B77AE7-B4B8-4812-8958-FF7497CA48D7}" dt="2021-09-05T15:24:35.518" v="61" actId="6549"/>
        <pc:sldMkLst>
          <pc:docMk/>
          <pc:sldMk cId="931198942" sldId="256"/>
        </pc:sldMkLst>
        <pc:spChg chg="mod">
          <ac:chgData name="Ahmed ...." userId="625a090ef851a29e" providerId="LiveId" clId="{56B77AE7-B4B8-4812-8958-FF7497CA48D7}" dt="2021-09-05T15:14:00.121" v="10" actId="1076"/>
          <ac:spMkLst>
            <pc:docMk/>
            <pc:sldMk cId="931198942" sldId="256"/>
            <ac:spMk id="16" creationId="{00000000-0000-0000-0000-000000000000}"/>
          </ac:spMkLst>
        </pc:spChg>
        <pc:spChg chg="add mod">
          <ac:chgData name="Ahmed ...." userId="625a090ef851a29e" providerId="LiveId" clId="{56B77AE7-B4B8-4812-8958-FF7497CA48D7}" dt="2021-09-05T15:14:23.201" v="40" actId="313"/>
          <ac:spMkLst>
            <pc:docMk/>
            <pc:sldMk cId="931198942" sldId="256"/>
            <ac:spMk id="24" creationId="{2BD91104-4684-471F-B6F8-F0F99DCABAFD}"/>
          </ac:spMkLst>
        </pc:spChg>
        <pc:spChg chg="add del mod">
          <ac:chgData name="Ahmed ...." userId="625a090ef851a29e" providerId="LiveId" clId="{56B77AE7-B4B8-4812-8958-FF7497CA48D7}" dt="2021-09-05T15:14:30.982" v="42"/>
          <ac:spMkLst>
            <pc:docMk/>
            <pc:sldMk cId="931198942" sldId="256"/>
            <ac:spMk id="25" creationId="{CDFA3AD4-9ECB-485D-86CA-20BAB2BE4B98}"/>
          </ac:spMkLst>
        </pc:spChg>
        <pc:spChg chg="add mod">
          <ac:chgData name="Ahmed ...." userId="625a090ef851a29e" providerId="LiveId" clId="{56B77AE7-B4B8-4812-8958-FF7497CA48D7}" dt="2021-09-05T15:15:07.007" v="60" actId="1076"/>
          <ac:spMkLst>
            <pc:docMk/>
            <pc:sldMk cId="931198942" sldId="256"/>
            <ac:spMk id="26" creationId="{B7870C51-8CC1-49F4-B700-B38D937B46C4}"/>
          </ac:spMkLst>
        </pc:spChg>
        <pc:spChg chg="mod">
          <ac:chgData name="Ahmed ...." userId="625a090ef851a29e" providerId="LiveId" clId="{56B77AE7-B4B8-4812-8958-FF7497CA48D7}" dt="2021-09-05T15:13:55.916" v="8" actId="14100"/>
          <ac:spMkLst>
            <pc:docMk/>
            <pc:sldMk cId="931198942" sldId="256"/>
            <ac:spMk id="60" creationId="{CB6B415E-AB3D-47A2-A531-10AF11CB4D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B079-A316-4C9B-B165-DF9EA8325D2C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0EAE6-B4B6-49B7-9049-B371250BE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66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8AB8-57D1-494F-9851-055AD867E790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F044-5458-4B2E-BFA0-52AAA1C52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7F044-5458-4B2E-BFA0-52AAA1C529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1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6"/>
          </p:nvPr>
        </p:nvSpPr>
        <p:spPr bwMode="auto">
          <a:xfrm>
            <a:off x="1158240" y="4093905"/>
            <a:ext cx="30174412" cy="64633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bg1">
                    <a:lumMod val="75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5669280"/>
            <a:ext cx="12801600" cy="12801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 bwMode="ltGray">
          <a:xfrm>
            <a:off x="1143000" y="7114032"/>
            <a:ext cx="12801600" cy="2732574"/>
          </a:xfrm>
          <a:solidFill>
            <a:schemeClr val="tx2">
              <a:lumMod val="10000"/>
              <a:lumOff val="90000"/>
            </a:schemeClr>
          </a:solidFill>
        </p:spPr>
        <p:txBody>
          <a:bodyPr lIns="365760" rIns="365760" anchor="ctr">
            <a:noAutofit/>
          </a:bodyPr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4400" baseline="0"/>
            </a:lvl1pPr>
            <a:lvl2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2pPr>
            <a:lvl3pPr marL="571500" indent="-571500">
              <a:spcBef>
                <a:spcPts val="1200"/>
              </a:spcBef>
              <a:buFont typeface="Arial" panose="020B0604020202020204" pitchFamily="34" charset="0"/>
              <a:buChar char="•"/>
              <a:defRPr sz="4400"/>
            </a:lvl3pPr>
            <a:lvl4pPr marL="0" indent="0">
              <a:spcBef>
                <a:spcPts val="1200"/>
              </a:spcBef>
              <a:buNone/>
              <a:defRPr sz="4400"/>
            </a:lvl4pPr>
            <a:lvl5pPr marL="0" indent="0">
              <a:spcBef>
                <a:spcPts val="1200"/>
              </a:spcBef>
              <a:buNone/>
              <a:defRPr sz="4400"/>
            </a:lvl5pPr>
            <a:lvl6pPr marL="0" indent="0">
              <a:spcBef>
                <a:spcPts val="1200"/>
              </a:spcBef>
              <a:buNone/>
              <a:defRPr sz="4400"/>
            </a:lvl6pPr>
            <a:lvl7pPr marL="0" indent="0">
              <a:spcBef>
                <a:spcPts val="1200"/>
              </a:spcBef>
              <a:buNone/>
              <a:defRPr sz="4400"/>
            </a:lvl7pPr>
            <a:lvl8pPr marL="0" indent="0">
              <a:spcBef>
                <a:spcPts val="1200"/>
              </a:spcBef>
              <a:buNone/>
              <a:defRPr sz="4400"/>
            </a:lvl8pPr>
            <a:lvl9pPr marL="0" indent="0">
              <a:spcBef>
                <a:spcPts val="1200"/>
              </a:spcBef>
              <a:buNone/>
              <a:defRPr sz="4400"/>
            </a:lvl9pPr>
          </a:lstStyle>
          <a:p>
            <a:pPr lvl="0"/>
            <a:r>
              <a:rPr lang="en-US" dirty="0"/>
              <a:t>Add your question or a statement of the problem here</a:t>
            </a:r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143000" y="10497312"/>
            <a:ext cx="12801600" cy="128016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Content Placeholder 17"/>
          <p:cNvSpPr>
            <a:spLocks noGrp="1"/>
          </p:cNvSpPr>
          <p:nvPr>
            <p:ph sz="quarter" idx="38" hasCustomPrompt="1"/>
          </p:nvPr>
        </p:nvSpPr>
        <p:spPr>
          <a:xfrm>
            <a:off x="1143000" y="11868912"/>
            <a:ext cx="12801600" cy="280750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1495044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0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1143000" y="16440912"/>
            <a:ext cx="12801600" cy="6027461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143000" y="2288743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1" name="Content Placeholder 17"/>
          <p:cNvSpPr>
            <a:spLocks noGrp="1"/>
          </p:cNvSpPr>
          <p:nvPr>
            <p:ph sz="quarter" idx="26" hasCustomPrompt="1"/>
          </p:nvPr>
        </p:nvSpPr>
        <p:spPr>
          <a:xfrm>
            <a:off x="11430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5544800" y="566928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2" name="Content Placeholder 17"/>
          <p:cNvSpPr>
            <a:spLocks noGrp="1"/>
          </p:cNvSpPr>
          <p:nvPr>
            <p:ph sz="quarter" idx="27" hasCustomPrompt="1"/>
          </p:nvPr>
        </p:nvSpPr>
        <p:spPr>
          <a:xfrm>
            <a:off x="15544800" y="7114032"/>
            <a:ext cx="12801600" cy="679555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5544800" y="14328648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 hasCustomPrompt="1"/>
          </p:nvPr>
        </p:nvSpPr>
        <p:spPr>
          <a:xfrm>
            <a:off x="15544800" y="15773399"/>
            <a:ext cx="12801600" cy="6694973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15544800" y="2288743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5" name="Content Placeholder 17"/>
          <p:cNvSpPr>
            <a:spLocks noGrp="1"/>
          </p:cNvSpPr>
          <p:nvPr>
            <p:ph sz="quarter" idx="30" hasCustomPrompt="1"/>
          </p:nvPr>
        </p:nvSpPr>
        <p:spPr>
          <a:xfrm>
            <a:off x="15544800" y="24332184"/>
            <a:ext cx="12801600" cy="729691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9900880" y="5669280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7" name="Content Placeholder 17"/>
          <p:cNvSpPr>
            <a:spLocks noGrp="1"/>
          </p:cNvSpPr>
          <p:nvPr>
            <p:ph sz="quarter" idx="32" hasCustomPrompt="1"/>
          </p:nvPr>
        </p:nvSpPr>
        <p:spPr>
          <a:xfrm>
            <a:off x="29900880" y="7114032"/>
            <a:ext cx="12801600" cy="731520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  <a:p>
            <a:pPr lvl="6"/>
            <a:r>
              <a:rPr lang="en-US" dirty="0"/>
              <a:t>Seven</a:t>
            </a:r>
          </a:p>
          <a:p>
            <a:pPr lvl="7"/>
            <a:r>
              <a:rPr lang="en-US" dirty="0"/>
              <a:t>Eight</a:t>
            </a:r>
          </a:p>
          <a:p>
            <a:pPr lvl="8"/>
            <a:r>
              <a:rPr lang="en-US" dirty="0"/>
              <a:t>Nine</a:t>
            </a:r>
          </a:p>
        </p:txBody>
      </p:sp>
      <p:sp>
        <p:nvSpPr>
          <p:cNvPr id="28" name="Content Placeholder 17"/>
          <p:cNvSpPr>
            <a:spLocks noGrp="1"/>
          </p:cNvSpPr>
          <p:nvPr>
            <p:ph sz="quarter" idx="33" hasCustomPrompt="1"/>
          </p:nvPr>
        </p:nvSpPr>
        <p:spPr>
          <a:xfrm>
            <a:off x="29900880" y="14914834"/>
            <a:ext cx="12801600" cy="4538610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29900880" y="19767596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Content Placeholder 17"/>
          <p:cNvSpPr>
            <a:spLocks noGrp="1"/>
          </p:cNvSpPr>
          <p:nvPr>
            <p:ph sz="quarter" idx="42" hasCustomPrompt="1"/>
          </p:nvPr>
        </p:nvSpPr>
        <p:spPr>
          <a:xfrm>
            <a:off x="29900880" y="21212348"/>
            <a:ext cx="12801600" cy="4344786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4" hasCustomPrompt="1"/>
          </p:nvPr>
        </p:nvSpPr>
        <p:spPr>
          <a:xfrm>
            <a:off x="29900880" y="25722072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36576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cap="none" baseline="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2pPr>
            <a:lvl3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4pPr>
            <a:lvl5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5pPr>
            <a:lvl6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6pPr>
            <a:lvl7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7pPr>
            <a:lvl8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8pPr>
            <a:lvl9pPr marL="0" indent="0">
              <a:spcBef>
                <a:spcPts val="0"/>
              </a:spcBef>
              <a:buNone/>
              <a:defRPr sz="6000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0" name="Content Placeholder 17"/>
          <p:cNvSpPr>
            <a:spLocks noGrp="1"/>
          </p:cNvSpPr>
          <p:nvPr>
            <p:ph sz="quarter" idx="35" hasCustomPrompt="1"/>
          </p:nvPr>
        </p:nvSpPr>
        <p:spPr>
          <a:xfrm>
            <a:off x="29900880" y="27166824"/>
            <a:ext cx="12801600" cy="4462272"/>
          </a:xfrm>
        </p:spPr>
        <p:txBody>
          <a:bodyPr lIns="91440" tIns="182880"/>
          <a:lstStyle>
            <a:lvl1pPr>
              <a:defRPr sz="32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dirty="0"/>
              <a:t>Use this placeholder to add text or other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A57DF-1C19-4726-AB84-014692BAD8F5}" type="datetimeFigureOut">
              <a:rPr lang="en-US" smtClean="0"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4C631-C489-4C11-812F-2172FBEAE8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43"/>
          </p:nvPr>
        </p:nvSpPr>
        <p:spPr>
          <a:xfrm>
            <a:off x="32270700" y="0"/>
            <a:ext cx="11620500" cy="3842445"/>
          </a:xfrm>
          <a:effectDag name="">
            <a:cont type="tree" name="">
              <a:effect ref="fillLine"/>
              <a:alphaMod>
                <a:cont name="">
                  <a:fill>
                    <a:gradFill>
                      <a:gsLst>
                        <a:gs pos="60000">
                          <a:srgbClr val="000000">
                            <a:alpha val="100000"/>
                          </a:srgbClr>
                        </a:gs>
                        <a:gs pos="97000">
                          <a:srgbClr val="000000">
                            <a:alpha val="0"/>
                          </a:srgbClr>
                        </a:gs>
                      </a:gsLst>
                      <a:lin ang="10800000"/>
                    </a:gradFill>
                  </a:fill>
                </a:cont>
              </a:alphaMod>
            </a:cont>
          </a:effectDag>
        </p:spPr>
        <p:txBody>
          <a:bodyPr lIns="91440" tIns="457200" rIns="9144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168" userDrawn="1">
          <p15:clr>
            <a:srgbClr val="A4A3A4"/>
          </p15:clr>
        </p15:guide>
        <p15:guide id="2" pos="1848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ltGray">
          <a:xfrm>
            <a:off x="0" y="0"/>
            <a:ext cx="43891200" cy="502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58240" y="685860"/>
            <a:ext cx="30175200" cy="2971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240" y="6019800"/>
            <a:ext cx="41589960" cy="23629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A57DF-1C19-4726-AB84-014692BAD8F5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18520" y="32114698"/>
            <a:ext cx="2185416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872680" y="32114698"/>
            <a:ext cx="987552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4C631-C489-4C11-812F-2172FBEAE8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3886200"/>
            <a:ext cx="43891200" cy="1143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3886200"/>
            <a:ext cx="43891200" cy="0"/>
          </a:xfrm>
          <a:prstGeom prst="line">
            <a:avLst/>
          </a:prstGeom>
          <a:ln w="1143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8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115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indent="-457200" algn="l" defTabSz="4389120" rtl="0" eaLnBrk="1" latinLnBrk="0" hangingPunct="1">
        <a:lnSpc>
          <a:spcPct val="100000"/>
        </a:lnSpc>
        <a:spcBef>
          <a:spcPts val="12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720" userDrawn="1">
          <p15:clr>
            <a:srgbClr val="A4A3A4"/>
          </p15:clr>
        </p15:guide>
        <p15:guide id="3" pos="26928" userDrawn="1">
          <p15:clr>
            <a:srgbClr val="A4A3A4"/>
          </p15:clr>
        </p15:guide>
        <p15:guide id="4" pos="13824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dirty="0"/>
              <a:t>A rare case of Lower limb ischemic </a:t>
            </a:r>
            <a:r>
              <a:rPr lang="en-US" sz="9600" dirty="0" err="1"/>
              <a:t>Monomelic</a:t>
            </a:r>
            <a:r>
              <a:rPr lang="en-US" sz="9600" dirty="0"/>
              <a:t> Neuropathy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6"/>
          </p:nvPr>
        </p:nvSpPr>
        <p:spPr>
          <a:xfrm>
            <a:off x="6436822" y="4098942"/>
            <a:ext cx="30174412" cy="646331"/>
          </a:xfrm>
        </p:spPr>
        <p:txBody>
          <a:bodyPr/>
          <a:lstStyle/>
          <a:p>
            <a:r>
              <a:rPr lang="en-US" sz="7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Ahmed Elmetwally MD, Mohamed Bashir MD. ,Haytham Al-khaffaf MD.</a:t>
            </a:r>
            <a:endParaRPr lang="en-GB" sz="7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Placeholder 6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69" name="Text Placeholder 68"/>
          <p:cNvSpPr>
            <a:spLocks noGrp="1"/>
          </p:cNvSpPr>
          <p:nvPr>
            <p:ph type="body" sz="quarter" idx="39"/>
          </p:nvPr>
        </p:nvSpPr>
        <p:spPr>
          <a:xfrm>
            <a:off x="1143000" y="7114031"/>
            <a:ext cx="12801600" cy="13085895"/>
          </a:xfrm>
        </p:spPr>
        <p:txBody>
          <a:bodyPr/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b="1" dirty="0"/>
              <a:t>Ischemic </a:t>
            </a:r>
            <a:r>
              <a:rPr lang="en-US" sz="4400" b="1" dirty="0" err="1"/>
              <a:t>monomelic</a:t>
            </a:r>
            <a:r>
              <a:rPr lang="en-US" sz="4400" b="1" dirty="0"/>
              <a:t> neuropathy (IMN), is a rare complication, with some reporting between 0.3 to 5%.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b="1" dirty="0"/>
              <a:t>First reported 1983 by </a:t>
            </a:r>
            <a:r>
              <a:rPr lang="en-US" sz="4400" b="1" dirty="0" err="1"/>
              <a:t>Wilbourn</a:t>
            </a:r>
            <a:r>
              <a:rPr lang="en-US" sz="4400" b="1" dirty="0"/>
              <a:t>, who defined it as a multiple axonal injury. Clinically, most of the patients will have a distal pulse; however, neurological clinical presentation suggests that ischemia is present.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b="1" dirty="0"/>
              <a:t>Motor and sensory deficit rapidly develop.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4400" b="1" dirty="0"/>
              <a:t>Lack of experience is a culprit of reduced reporting and delayed diagnosis.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4400" b="1" dirty="0"/>
              <a:t>IMN usually occurs in diabetics and mostly in the upper limb.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1188720" y="20433513"/>
            <a:ext cx="12801600" cy="1219200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70" name="Text Placeholder 69"/>
          <p:cNvSpPr>
            <a:spLocks noGrp="1"/>
          </p:cNvSpPr>
          <p:nvPr>
            <p:ph type="body" sz="quarter" idx="40"/>
          </p:nvPr>
        </p:nvSpPr>
        <p:spPr>
          <a:xfrm>
            <a:off x="15544800" y="13002401"/>
            <a:ext cx="12801600" cy="1219200"/>
          </a:xfrm>
        </p:spPr>
        <p:txBody>
          <a:bodyPr/>
          <a:lstStyle/>
          <a:p>
            <a:r>
              <a:rPr lang="en-US" dirty="0"/>
              <a:t>Method (Cont.)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Investigations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105" name="Picture Placeholder 104" descr="Neuron system in yellow and light blue"/>
          <p:cNvPicPr>
            <a:picLocks noGrp="1" noChangeAspect="1"/>
          </p:cNvPicPr>
          <p:nvPr>
            <p:ph type="pic" sz="quarter" idx="4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61436" y="0"/>
            <a:ext cx="8629764" cy="3842445"/>
          </a:xfrm>
        </p:spPr>
      </p:pic>
      <p:sp>
        <p:nvSpPr>
          <p:cNvPr id="34" name="Text Placeholder 68">
            <a:extLst>
              <a:ext uri="{FF2B5EF4-FFF2-40B4-BE49-F238E27FC236}">
                <a16:creationId xmlns:a16="http://schemas.microsoft.com/office/drawing/2014/main" id="{4B6D5712-235E-4E02-82D3-75C29D938026}"/>
              </a:ext>
            </a:extLst>
          </p:cNvPr>
          <p:cNvSpPr txBox="1">
            <a:spLocks/>
          </p:cNvSpPr>
          <p:nvPr/>
        </p:nvSpPr>
        <p:spPr bwMode="ltGray">
          <a:xfrm>
            <a:off x="1143000" y="21886301"/>
            <a:ext cx="12801600" cy="974279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5715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5715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/>
              <a:t>A  50 years old female diabetic patient with chronic renal failure on dialysis who had exhausted all her upper limb access options, underwent a loop ePTFE loop femoral artery to vein graft under spinal anathesia.</a:t>
            </a:r>
          </a:p>
          <a:p>
            <a:r>
              <a:rPr lang="en-US" sz="4400" b="1"/>
              <a:t>Pre and post operative scans showed good flow. Immediately post operative the patient developed parathesis and motor weakness in her leg.</a:t>
            </a:r>
            <a:endParaRPr lang="en-US" sz="4400" b="1" dirty="0"/>
          </a:p>
        </p:txBody>
      </p:sp>
      <p:pic>
        <p:nvPicPr>
          <p:cNvPr id="37" name="Picture 3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F721D9A-AD9C-41D6-9660-E9D72C24E4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674" y="7532831"/>
            <a:ext cx="4650433" cy="3657644"/>
          </a:xfrm>
          <a:prstGeom prst="rect">
            <a:avLst/>
          </a:prstGeom>
        </p:spPr>
      </p:pic>
      <p:pic>
        <p:nvPicPr>
          <p:cNvPr id="38" name="Picture 3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D798BEA-1391-4548-9B47-AADB6D2D31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4235" y="7547221"/>
            <a:ext cx="4650434" cy="3667947"/>
          </a:xfrm>
          <a:prstGeom prst="rect">
            <a:avLst/>
          </a:prstGeom>
        </p:spPr>
      </p:pic>
      <p:pic>
        <p:nvPicPr>
          <p:cNvPr id="39" name="Picture 3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4AD67824-146C-4949-B750-64A8650CF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797" y="7540210"/>
            <a:ext cx="4684945" cy="368197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D5A4EE9-787C-4952-A38E-F8E14C7DFCCC}"/>
              </a:ext>
            </a:extLst>
          </p:cNvPr>
          <p:cNvSpPr txBox="1"/>
          <p:nvPr/>
        </p:nvSpPr>
        <p:spPr>
          <a:xfrm>
            <a:off x="15498761" y="11497052"/>
            <a:ext cx="12801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Duplex scan day one after loop creation, show no flow abnormalities with patent graft.</a:t>
            </a:r>
            <a:endParaRPr lang="en-GB" sz="3200" b="1" dirty="0"/>
          </a:p>
        </p:txBody>
      </p:sp>
      <p:sp>
        <p:nvSpPr>
          <p:cNvPr id="45" name="Text Placeholder 68">
            <a:extLst>
              <a:ext uri="{FF2B5EF4-FFF2-40B4-BE49-F238E27FC236}">
                <a16:creationId xmlns:a16="http://schemas.microsoft.com/office/drawing/2014/main" id="{6CC5F5E3-87A3-41CD-AE09-B70181E810DB}"/>
              </a:ext>
            </a:extLst>
          </p:cNvPr>
          <p:cNvSpPr txBox="1">
            <a:spLocks/>
          </p:cNvSpPr>
          <p:nvPr/>
        </p:nvSpPr>
        <p:spPr bwMode="ltGray">
          <a:xfrm>
            <a:off x="15438652" y="14527140"/>
            <a:ext cx="12801600" cy="80346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5715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5715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O/E: Adequate distal triphasic waveform was demonstrated distally.</a:t>
            </a:r>
          </a:p>
          <a:p>
            <a:r>
              <a:rPr lang="en-US" sz="4400" b="1" dirty="0"/>
              <a:t>Investigation: MRI scan of the spine was performed to exclude spinal hematoma cord compression.</a:t>
            </a:r>
          </a:p>
          <a:p>
            <a:r>
              <a:rPr lang="en-US" sz="4400" b="1" dirty="0"/>
              <a:t>Immediately a diagnosis of IMN was concluded and fistula ligation was carried without a significant delay.</a:t>
            </a:r>
          </a:p>
          <a:p>
            <a:r>
              <a:rPr lang="en-US" sz="4400" b="1" dirty="0"/>
              <a:t>Full recovery of the motor and sensory power one month after follow up.</a:t>
            </a:r>
            <a:endParaRPr lang="en-GB" sz="4400" b="1" dirty="0"/>
          </a:p>
        </p:txBody>
      </p:sp>
      <p:pic>
        <p:nvPicPr>
          <p:cNvPr id="48" name="Content Placeholder 15" descr="A screenshot of a cell phone&#10;&#10;Description automatically generated with low confidence">
            <a:extLst>
              <a:ext uri="{FF2B5EF4-FFF2-40B4-BE49-F238E27FC236}">
                <a16:creationId xmlns:a16="http://schemas.microsoft.com/office/drawing/2014/main" id="{6A02597F-6887-4B00-94C9-0E7F767B84A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b="2992"/>
          <a:stretch/>
        </p:blipFill>
        <p:spPr>
          <a:xfrm>
            <a:off x="15442142" y="24437571"/>
            <a:ext cx="4075583" cy="3583165"/>
          </a:xfrm>
          <a:prstGeom prst="rect">
            <a:avLst/>
          </a:prstGeom>
        </p:spPr>
      </p:pic>
      <p:pic>
        <p:nvPicPr>
          <p:cNvPr id="49" name="Picture 48" descr="Chart, pie chart&#10;&#10;Description automatically generated">
            <a:extLst>
              <a:ext uri="{FF2B5EF4-FFF2-40B4-BE49-F238E27FC236}">
                <a16:creationId xmlns:a16="http://schemas.microsoft.com/office/drawing/2014/main" id="{8BAECDFA-7E47-4F1E-8FA3-5F66A9E36C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/>
          <a:stretch/>
        </p:blipFill>
        <p:spPr>
          <a:xfrm>
            <a:off x="19847822" y="24453393"/>
            <a:ext cx="3983259" cy="3583164"/>
          </a:xfrm>
          <a:prstGeom prst="rect">
            <a:avLst/>
          </a:prstGeom>
        </p:spPr>
      </p:pic>
      <p:pic>
        <p:nvPicPr>
          <p:cNvPr id="50" name="Picture 49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0FE683-9F52-433C-8D7E-374AE522CBA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" t="6064"/>
          <a:stretch/>
        </p:blipFill>
        <p:spPr>
          <a:xfrm>
            <a:off x="24112647" y="24417367"/>
            <a:ext cx="4008120" cy="3583164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ABE19414-A585-4F5A-BDF8-B7937CE5B624}"/>
              </a:ext>
            </a:extLst>
          </p:cNvPr>
          <p:cNvSpPr txBox="1">
            <a:spLocks/>
          </p:cNvSpPr>
          <p:nvPr/>
        </p:nvSpPr>
        <p:spPr bwMode="auto">
          <a:xfrm>
            <a:off x="16043564" y="28243184"/>
            <a:ext cx="1207720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l" defTabSz="4389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5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Angiogram one month after the intervention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0" name="Text Placeholder 68">
            <a:extLst>
              <a:ext uri="{FF2B5EF4-FFF2-40B4-BE49-F238E27FC236}">
                <a16:creationId xmlns:a16="http://schemas.microsoft.com/office/drawing/2014/main" id="{CB6B415E-AB3D-47A2-A531-10AF11CB4DD0}"/>
              </a:ext>
            </a:extLst>
          </p:cNvPr>
          <p:cNvSpPr txBox="1">
            <a:spLocks/>
          </p:cNvSpPr>
          <p:nvPr/>
        </p:nvSpPr>
        <p:spPr bwMode="ltGray">
          <a:xfrm>
            <a:off x="29900562" y="7425206"/>
            <a:ext cx="12801600" cy="1622450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5715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5715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/>
              <a:t>IMN is a difficult diagnosis because of its primarily neurological presentation.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Early closure of the fistula can lead to partial or full restoration of the sensory and motor function.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Noninvasive vascular studies can be helpful in assessing distal perfusion in vascular steal syndrome but are only suggestive for diagnose IMN.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Nerve conduction study can be diagnostic, but care must be taken not to delay diagnosis.</a:t>
            </a:r>
          </a:p>
          <a:p>
            <a:endParaRPr lang="en-US" sz="4400" dirty="0"/>
          </a:p>
          <a:p>
            <a:endParaRPr lang="en-US" dirty="0"/>
          </a:p>
          <a:p>
            <a:r>
              <a:rPr lang="en-US" sz="4400" dirty="0"/>
              <a:t>One unanswered question is whether graft vs fistula is the main cause which increases the occurrence of such rare complication.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2BD91104-4684-471F-B6F8-F0F99DCABAFD}"/>
              </a:ext>
            </a:extLst>
          </p:cNvPr>
          <p:cNvSpPr txBox="1">
            <a:spLocks/>
          </p:cNvSpPr>
          <p:nvPr/>
        </p:nvSpPr>
        <p:spPr>
          <a:xfrm>
            <a:off x="29848540" y="24106365"/>
            <a:ext cx="12801600" cy="12192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91000">
                <a:schemeClr val="accent1"/>
              </a:gs>
              <a:gs pos="90000">
                <a:schemeClr val="tx1">
                  <a:lumMod val="65000"/>
                  <a:lumOff val="35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vert="horz" lIns="365760" tIns="45720" rIns="91440" bIns="45720" rtlCol="0" anchor="ctr">
            <a:noAutofit/>
          </a:bodyPr>
          <a:lstStyle>
            <a:lvl1pPr marL="0" indent="0" algn="ctr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5400" kern="1200" cap="none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6000" kern="1200" cap="all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/>
              <a:t>Future research question</a:t>
            </a:r>
          </a:p>
        </p:txBody>
      </p:sp>
      <p:sp>
        <p:nvSpPr>
          <p:cNvPr id="26" name="Text Placeholder 68">
            <a:extLst>
              <a:ext uri="{FF2B5EF4-FFF2-40B4-BE49-F238E27FC236}">
                <a16:creationId xmlns:a16="http://schemas.microsoft.com/office/drawing/2014/main" id="{B7870C51-8CC1-49F4-B700-B38D937B46C4}"/>
              </a:ext>
            </a:extLst>
          </p:cNvPr>
          <p:cNvSpPr txBox="1">
            <a:spLocks/>
          </p:cNvSpPr>
          <p:nvPr/>
        </p:nvSpPr>
        <p:spPr bwMode="ltGray">
          <a:xfrm>
            <a:off x="29848540" y="25617439"/>
            <a:ext cx="12801600" cy="4766184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vert="horz" lIns="365760" tIns="45720" rIns="365760" bIns="45720" rtlCol="0" anchor="ctr">
            <a:noAutofit/>
          </a:bodyPr>
          <a:lstStyle>
            <a:lvl1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500" indent="-5715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57150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438912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  <a:p>
            <a:r>
              <a:rPr lang="en-US" sz="4400" dirty="0"/>
              <a:t>One unanswered question is whether graft vs fistula is the main cause which increases the occurrence of such rare complication.</a:t>
            </a:r>
          </a:p>
        </p:txBody>
      </p:sp>
    </p:spTree>
    <p:extLst>
      <p:ext uri="{BB962C8B-B14F-4D97-AF65-F5344CB8AC3E}">
        <p14:creationId xmlns:p14="http://schemas.microsoft.com/office/powerpoint/2010/main" val="931198942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 Poster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6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6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A3AC1795-03CA-4218-8E9C-394F2C72EB71}" vid="{9E91E023-53D0-48CE-AFD1-CE3DA49243D0}"/>
    </a:ext>
  </a:extLst>
</a:theme>
</file>

<file path=ppt/theme/theme2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ience Poster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378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Science Poster</vt:lpstr>
      <vt:lpstr>A rare case of Lower limb ischemic Monomelic Neuropathy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Project Title</dc:title>
  <dc:creator/>
  <cp:lastModifiedBy>Ahmed ....</cp:lastModifiedBy>
  <cp:revision>4</cp:revision>
  <dcterms:created xsi:type="dcterms:W3CDTF">2013-01-20T21:20:28Z</dcterms:created>
  <dcterms:modified xsi:type="dcterms:W3CDTF">2021-09-05T15:24:37Z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